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72" d="100"/>
          <a:sy n="72" d="100"/>
        </p:scale>
        <p:origin x="1310"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12/28/2023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2.png>
</file>

<file path=ppt/media/image26.png>
</file>

<file path=ppt/media/image3.png>
</file>

<file path=ppt/media/image30.jpeg>
</file>

<file path=ppt/media/image34.jpe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12/28/2023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12/28/2023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12/28/2023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12/28/2023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12/28/2023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12/28/2023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12/28/2023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12/28/2023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12/28/2023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12/28/2023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12/28/2023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7.png"/></Relationships>
</file>

<file path=ppt/slides/_rels/slide47.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5" y="4568734"/>
            <a:ext cx="3811045"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Himanshu Omprakash Pathak</a:t>
            </a:r>
          </a:p>
          <a:p>
            <a:r>
              <a:rPr lang="en-US" dirty="0">
                <a:solidFill>
                  <a:schemeClr val="bg2"/>
                </a:solidFill>
                <a:latin typeface="Abadi" panose="020B0604020104020204" pitchFamily="34" charset="0"/>
                <a:ea typeface="SF Pro" pitchFamily="2" charset="0"/>
                <a:cs typeface="SF Pro" pitchFamily="2" charset="0"/>
              </a:rPr>
              <a:t>28</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December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AB1AA49-B508-AAD2-1720-957B77FAD4A8}"/>
              </a:ext>
            </a:extLst>
          </p:cNvPr>
          <p:cNvSpPr>
            <a:spLocks noGrp="1"/>
          </p:cNvSpPr>
          <p:nvPr>
            <p:ph type="title"/>
          </p:nvPr>
        </p:nvSpPr>
        <p:spPr>
          <a:xfrm>
            <a:off x="839788" y="457199"/>
            <a:ext cx="3932237" cy="5970011"/>
          </a:xfrm>
        </p:spPr>
        <p:txBody>
          <a:bodyPr/>
          <a:lstStyle/>
          <a:p>
            <a:r>
              <a:rPr lang="en-US" dirty="0"/>
              <a:t> </a:t>
            </a:r>
            <a:endParaRPr lang="en-IN" dirty="0"/>
          </a:p>
        </p:txBody>
      </p:sp>
      <p:sp>
        <p:nvSpPr>
          <p:cNvPr id="7" name="Picture Placeholder 6">
            <a:extLst>
              <a:ext uri="{FF2B5EF4-FFF2-40B4-BE49-F238E27FC236}">
                <a16:creationId xmlns:a16="http://schemas.microsoft.com/office/drawing/2014/main" id="{723B027E-24B7-569E-CB30-9D7DD57C5338}"/>
              </a:ext>
            </a:extLst>
          </p:cNvPr>
          <p:cNvSpPr>
            <a:spLocks noGrp="1"/>
          </p:cNvSpPr>
          <p:nvPr>
            <p:ph type="pic" idx="1"/>
          </p:nvPr>
        </p:nvSpPr>
        <p:spPr>
          <a:xfrm>
            <a:off x="5183188" y="1594883"/>
            <a:ext cx="6172200" cy="4266167"/>
          </a:xfrm>
        </p:spPr>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2"/>
          </p:nvPr>
        </p:nvSpPr>
        <p:spPr>
          <a:xfrm>
            <a:off x="770012" y="1297172"/>
            <a:ext cx="4002014" cy="4571815"/>
          </a:xfrm>
          <a:prstGeom prst="rect">
            <a:avLst/>
          </a:prstGeom>
        </p:spPr>
        <p:txBody>
          <a:bodyPr/>
          <a:lstStyle/>
          <a:p>
            <a:pPr marL="285750" indent="-285750">
              <a:buFont typeface="Arial" panose="020B0604020202020204" pitchFamily="34" charset="0"/>
              <a:buChar char="•"/>
            </a:pPr>
            <a:r>
              <a:rPr lang="en-US" dirty="0"/>
              <a:t>We conducted exploratory data analysis to establish the training labels.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This involved computing the count of launches at each site, as well as the frequency and occurrence of each orbit. Additionally.</a:t>
            </a:r>
          </a:p>
          <a:p>
            <a:pPr marL="285750" indent="-285750">
              <a:buFont typeface="Arial" panose="020B0604020202020204" pitchFamily="34" charset="0"/>
              <a:buChar char="•"/>
            </a:pPr>
            <a:br>
              <a:rPr lang="en-US" dirty="0"/>
            </a:br>
            <a:r>
              <a:rPr lang="en-US" dirty="0"/>
              <a:t> we derived landing outcome labels from the outcome column and exported the results to a CSV file.</a:t>
            </a:r>
          </a:p>
          <a:p>
            <a:r>
              <a:rPr lang="en-US" sz="1800" b="0" i="0" u="none" strike="noStrike" baseline="0" dirty="0">
                <a:solidFill>
                  <a:srgbClr val="292929"/>
                </a:solidFill>
                <a:latin typeface="Abadi" panose="020B0604020104020204" pitchFamily="34" charset="0"/>
              </a:rPr>
              <a:t>The link to the notebook is </a:t>
            </a:r>
          </a:p>
          <a:p>
            <a:r>
              <a:rPr lang="en-US" sz="1400" b="0" i="0" u="none" strike="noStrike" baseline="0" dirty="0">
                <a:solidFill>
                  <a:srgbClr val="292929"/>
                </a:solidFill>
                <a:latin typeface="Abadi" panose="020B0604020104020204" pitchFamily="34" charset="0"/>
              </a:rPr>
              <a:t>https://github.com/himanshupathakk/IBM-Data-Science-Capstone/blob/eaa3e193ead21bf157c2b711d4c7fbabad0caa33/Spacex-Data%20wrangling%20ii.ipynb</a:t>
            </a:r>
          </a:p>
          <a:p>
            <a:endParaRPr lang="en-US" dirty="0"/>
          </a:p>
        </p:txBody>
      </p:sp>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3" name="Picture 2">
            <a:extLst>
              <a:ext uri="{FF2B5EF4-FFF2-40B4-BE49-F238E27FC236}">
                <a16:creationId xmlns:a16="http://schemas.microsoft.com/office/drawing/2014/main" id="{DDBB7A8E-5B25-F6A7-47BA-35D7A35B29F1}"/>
              </a:ext>
            </a:extLst>
          </p:cNvPr>
          <p:cNvPicPr>
            <a:picLocks noChangeAspect="1"/>
          </p:cNvPicPr>
          <p:nvPr/>
        </p:nvPicPr>
        <p:blipFill>
          <a:blip r:embed="rId3"/>
          <a:stretch>
            <a:fillRect/>
          </a:stretch>
        </p:blipFill>
        <p:spPr>
          <a:xfrm>
            <a:off x="5078360" y="1403498"/>
            <a:ext cx="6839363" cy="5316279"/>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84251"/>
            <a:ext cx="3599971" cy="4592712"/>
          </a:xfrm>
          <a:prstGeom prst="rect">
            <a:avLst/>
          </a:prstGeom>
        </p:spPr>
        <p:txBody>
          <a:bodyPr lIns="91440" tIns="45720" rIns="91440" bIns="45720" anchor="t"/>
          <a:lstStyle/>
          <a:p>
            <a:r>
              <a:rPr lang="en-US" sz="1800" dirty="0"/>
              <a:t>We delved into the data by creating visualizations to examine the correlation between flight number and launch site, payload and launch site, success rate for each orbit type, flight number and orbit type, and the yearly trend in launch success.</a:t>
            </a:r>
          </a:p>
          <a:p>
            <a:r>
              <a:rPr lang="en-US" sz="1800" b="0" i="0" u="none" strike="noStrike" baseline="0" dirty="0">
                <a:solidFill>
                  <a:srgbClr val="292929"/>
                </a:solidFill>
                <a:latin typeface="Abadi" panose="020B0604020104020204" pitchFamily="34" charset="0"/>
              </a:rPr>
              <a:t>The link to the notebook </a:t>
            </a:r>
            <a:r>
              <a:rPr lang="en-US" sz="1800" dirty="0">
                <a:solidFill>
                  <a:srgbClr val="292929"/>
                </a:solidFill>
                <a:latin typeface="Abadi" panose="020B0604020104020204" pitchFamily="34" charset="0"/>
              </a:rPr>
              <a:t>- </a:t>
            </a:r>
            <a:r>
              <a:rPr lang="en-US" sz="1600" dirty="0">
                <a:solidFill>
                  <a:srgbClr val="292929"/>
                </a:solidFill>
                <a:latin typeface="Abadi" panose="020B0604020104020204" pitchFamily="34" charset="0"/>
              </a:rPr>
              <a:t>https://github.com/himanshupathakk/IBM-Data-Science-Capstone/blob/d32e42cc6fd71f81f983bb00092b971338d1b0d4/EDA%20with%20Visualization%20lab.ipynb</a:t>
            </a:r>
            <a:endParaRPr lang="en-US" sz="1600" dirty="0"/>
          </a:p>
          <a:p>
            <a:endParaRPr lang="en-US" sz="18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Picture 5">
            <a:extLst>
              <a:ext uri="{FF2B5EF4-FFF2-40B4-BE49-F238E27FC236}">
                <a16:creationId xmlns:a16="http://schemas.microsoft.com/office/drawing/2014/main" id="{BD0186F7-8154-5312-338E-36D78EA49A74}"/>
              </a:ext>
            </a:extLst>
          </p:cNvPr>
          <p:cNvPicPr>
            <a:picLocks noChangeAspect="1"/>
          </p:cNvPicPr>
          <p:nvPr/>
        </p:nvPicPr>
        <p:blipFill>
          <a:blip r:embed="rId3"/>
          <a:stretch>
            <a:fillRect/>
          </a:stretch>
        </p:blipFill>
        <p:spPr>
          <a:xfrm>
            <a:off x="5571755" y="1365620"/>
            <a:ext cx="5412267" cy="2685385"/>
          </a:xfrm>
          <a:prstGeom prst="rect">
            <a:avLst/>
          </a:prstGeom>
        </p:spPr>
      </p:pic>
      <p:pic>
        <p:nvPicPr>
          <p:cNvPr id="8" name="Picture 7">
            <a:extLst>
              <a:ext uri="{FF2B5EF4-FFF2-40B4-BE49-F238E27FC236}">
                <a16:creationId xmlns:a16="http://schemas.microsoft.com/office/drawing/2014/main" id="{0A0B41EA-4662-6449-1A88-CDE7D2FB1614}"/>
              </a:ext>
            </a:extLst>
          </p:cNvPr>
          <p:cNvPicPr>
            <a:picLocks noChangeAspect="1"/>
          </p:cNvPicPr>
          <p:nvPr/>
        </p:nvPicPr>
        <p:blipFill>
          <a:blip r:embed="rId4"/>
          <a:stretch>
            <a:fillRect/>
          </a:stretch>
        </p:blipFill>
        <p:spPr>
          <a:xfrm>
            <a:off x="5571755" y="4008198"/>
            <a:ext cx="5412267" cy="268538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60966"/>
            <a:ext cx="9745589" cy="5263117"/>
          </a:xfrm>
          <a:prstGeom prst="rect">
            <a:avLst/>
          </a:prstGeom>
        </p:spPr>
        <p:txBody>
          <a:bodyPr lIns="91440" tIns="45720" rIns="91440" bIns="45720" anchor="t"/>
          <a:lstStyle/>
          <a:p>
            <a:r>
              <a:rPr lang="en-US" sz="1800" dirty="0"/>
              <a:t>We seamlessly imported the SpaceX dataset into a PostgreSQL database directly within the </a:t>
            </a:r>
            <a:r>
              <a:rPr lang="en-US" sz="1800" dirty="0" err="1"/>
              <a:t>Jupyter</a:t>
            </a:r>
            <a:r>
              <a:rPr lang="en-US" sz="1800" dirty="0"/>
              <a:t> notebook. Subsequently, we employed exploratory data analysis (EDA) with SQL to extract insights from the data. Specific queries were written to discover information such as:</a:t>
            </a:r>
          </a:p>
          <a:p>
            <a:pPr>
              <a:buFont typeface="Arial" panose="020B0604020202020204" pitchFamily="34" charset="0"/>
              <a:buChar char="•"/>
            </a:pPr>
            <a:r>
              <a:rPr lang="en-US" sz="1800" dirty="0"/>
              <a:t>The names of unique launch sites in the space mission.</a:t>
            </a:r>
          </a:p>
          <a:p>
            <a:pPr>
              <a:buFont typeface="Arial" panose="020B0604020202020204" pitchFamily="34" charset="0"/>
              <a:buChar char="•"/>
            </a:pPr>
            <a:r>
              <a:rPr lang="en-US" sz="1800" dirty="0"/>
              <a:t>The total payload mass carried by boosters launched by NASA (CRS).</a:t>
            </a:r>
          </a:p>
          <a:p>
            <a:pPr>
              <a:buFont typeface="Arial" panose="020B0604020202020204" pitchFamily="34" charset="0"/>
              <a:buChar char="•"/>
            </a:pPr>
            <a:r>
              <a:rPr lang="en-US" sz="1800" dirty="0"/>
              <a:t>The average payload mass carried by booster version F9 v1.1.</a:t>
            </a:r>
          </a:p>
          <a:p>
            <a:pPr>
              <a:buFont typeface="Arial" panose="020B0604020202020204" pitchFamily="34" charset="0"/>
              <a:buChar char="•"/>
            </a:pPr>
            <a:r>
              <a:rPr lang="en-US" sz="1800" dirty="0"/>
              <a:t>The total number of successful and failure mission outcomes.</a:t>
            </a:r>
          </a:p>
          <a:p>
            <a:pPr>
              <a:buFont typeface="Arial" panose="020B0604020202020204" pitchFamily="34" charset="0"/>
              <a:buChar char="•"/>
            </a:pPr>
            <a:r>
              <a:rPr lang="en-US" sz="1800" dirty="0"/>
              <a:t>Details on failed landing outcomes in drone ship, including their booster version and launch site names.</a:t>
            </a:r>
          </a:p>
          <a:p>
            <a:pPr marL="0" indent="0">
              <a:buNone/>
            </a:pPr>
            <a:endParaRPr lang="en-US" sz="1800" dirty="0"/>
          </a:p>
          <a:p>
            <a:pPr marL="0" indent="0">
              <a:buNone/>
            </a:pPr>
            <a:r>
              <a:rPr lang="en-US" sz="1800" dirty="0" err="1"/>
              <a:t>Github</a:t>
            </a:r>
            <a:r>
              <a:rPr lang="en-US" sz="1800" dirty="0"/>
              <a:t> Link - https://github.com/himanshupathakk/IBM-Data-Science-Capstone/blob/a256afb688eabe4da23a73a3d62c0426a4353a64/EDA%20SQL.ipynb</a:t>
            </a:r>
          </a:p>
          <a:p>
            <a:endParaRPr lang="en-US" sz="1800" dirty="0"/>
          </a:p>
          <a:p>
            <a:endParaRPr lang="en-US" sz="18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467293"/>
            <a:ext cx="10515600" cy="5124893"/>
          </a:xfrm>
          <a:prstGeom prst="rect">
            <a:avLst/>
          </a:prstGeom>
        </p:spPr>
        <p:txBody>
          <a:bodyPr>
            <a:normAutofit/>
          </a:bodyPr>
          <a:lstStyle/>
          <a:p>
            <a:pPr>
              <a:buFont typeface="Arial" panose="020B0604020202020204" pitchFamily="34" charset="0"/>
              <a:buChar char="•"/>
            </a:pPr>
            <a:r>
              <a:rPr lang="en-US" sz="2400" dirty="0"/>
              <a:t>We annotated all launch sites on the map and incorporated map elements such as markers, circles, and lines to visually represent the success or failure of launches at each site using Folium.</a:t>
            </a:r>
          </a:p>
          <a:p>
            <a:pPr>
              <a:buFont typeface="Arial" panose="020B0604020202020204" pitchFamily="34" charset="0"/>
              <a:buChar char="•"/>
            </a:pPr>
            <a:r>
              <a:rPr lang="en-US" sz="2400" dirty="0"/>
              <a:t>We categorized the launch outcomes (failure or success) into class 0 and 1, where 0 denotes failure, and 1 denotes success.</a:t>
            </a:r>
          </a:p>
          <a:p>
            <a:pPr>
              <a:buFont typeface="Arial" panose="020B0604020202020204" pitchFamily="34" charset="0"/>
              <a:buChar char="•"/>
            </a:pPr>
            <a:r>
              <a:rPr lang="en-US" sz="2400" dirty="0"/>
              <a:t>Utilizing color-labeled marker clusters, we identified launch sites with relatively high success rates.</a:t>
            </a:r>
          </a:p>
          <a:p>
            <a:pPr>
              <a:buFont typeface="Arial" panose="020B0604020202020204" pitchFamily="34" charset="0"/>
              <a:buChar char="•"/>
            </a:pPr>
            <a:r>
              <a:rPr lang="en-US" sz="2400" dirty="0"/>
              <a:t>Distances between launch sites and their surroundings were computed. We addressed questions like:</a:t>
            </a:r>
          </a:p>
          <a:p>
            <a:pPr marL="742950" lvl="1" indent="-285750">
              <a:buFont typeface="Arial" panose="020B0604020202020204" pitchFamily="34" charset="0"/>
              <a:buChar char="•"/>
            </a:pPr>
            <a:r>
              <a:rPr lang="en-US" dirty="0"/>
              <a:t>Proximity to railways, highways, and coastlines in relation to launch sites.</a:t>
            </a:r>
          </a:p>
          <a:p>
            <a:pPr marL="742950" lvl="1" indent="-285750">
              <a:buFont typeface="Arial" panose="020B0604020202020204" pitchFamily="34" charset="0"/>
              <a:buChar char="•"/>
            </a:pPr>
            <a:r>
              <a:rPr lang="en-US" dirty="0"/>
              <a:t>Whether launch sites maintain a certain distance from cities.</a:t>
            </a:r>
          </a:p>
          <a:p>
            <a:endParaRPr lang="en-US" sz="2400" dirty="0"/>
          </a:p>
          <a:p>
            <a:endParaRPr lang="en-US" sz="2400"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buFont typeface="Arial" panose="020B0604020202020204" pitchFamily="34" charset="0"/>
              <a:buChar char="•"/>
            </a:pPr>
            <a:r>
              <a:rPr lang="en-US" dirty="0"/>
              <a:t>An interactive dashboard was constructed using </a:t>
            </a:r>
            <a:r>
              <a:rPr lang="en-US" dirty="0" err="1"/>
              <a:t>Plotly</a:t>
            </a:r>
            <a:r>
              <a:rPr lang="en-US" dirty="0"/>
              <a:t> Dash.</a:t>
            </a:r>
          </a:p>
          <a:p>
            <a:pPr>
              <a:buFont typeface="Arial" panose="020B0604020202020204" pitchFamily="34" charset="0"/>
              <a:buChar char="•"/>
            </a:pPr>
            <a:r>
              <a:rPr lang="en-US" dirty="0"/>
              <a:t>Pie charts were generated to illustrate the total launches at specific sites.</a:t>
            </a:r>
          </a:p>
          <a:p>
            <a:pPr>
              <a:buFont typeface="Arial" panose="020B0604020202020204" pitchFamily="34" charset="0"/>
              <a:buChar char="•"/>
            </a:pPr>
            <a:r>
              <a:rPr lang="en-US" dirty="0"/>
              <a:t>Scatter graphs were plotted to depict the relationship between Outcome and Payload Mass (Kg) for various booster versions.</a:t>
            </a:r>
          </a:p>
          <a:p>
            <a:pPr algn="l"/>
            <a:endParaRPr lang="en-IN" sz="1800" b="0" i="0" u="none" strike="noStrike" baseline="0" dirty="0">
              <a:solidFill>
                <a:srgbClr val="000000"/>
              </a:solidFill>
              <a:latin typeface="Abadi" panose="020B0604020104020204" pitchFamily="34" charset="0"/>
            </a:endParaRPr>
          </a:p>
          <a:p>
            <a:r>
              <a:rPr lang="en-US" sz="2400" b="0" i="0" u="none" strike="noStrike" baseline="0" dirty="0">
                <a:solidFill>
                  <a:srgbClr val="292929"/>
                </a:solidFill>
                <a:latin typeface="Abadi" panose="020B0604020104020204" pitchFamily="34" charset="0"/>
              </a:rPr>
              <a:t>The link to the notebook </a:t>
            </a:r>
            <a:r>
              <a:rPr lang="en-US" sz="2400" dirty="0">
                <a:solidFill>
                  <a:srgbClr val="292929"/>
                </a:solidFill>
                <a:latin typeface="Abadi" panose="020B0604020104020204" pitchFamily="34" charset="0"/>
              </a:rPr>
              <a:t>-  https://github.com/himanshupathakk/IBM-Data-Science-Capstone/blob/33cb127c6044f54b40fcb8f8da78674f0fad04d6/plot%20app.py</a:t>
            </a:r>
            <a:endParaRPr lang="en-US" sz="2400" b="0" i="0" u="none" strike="noStrike" baseline="0" dirty="0">
              <a:solidFill>
                <a:srgbClr val="292929"/>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buFont typeface="Arial" panose="020B0604020202020204" pitchFamily="34" charset="0"/>
              <a:buChar char="•"/>
            </a:pPr>
            <a:r>
              <a:rPr lang="en-US" sz="2000" dirty="0"/>
              <a:t>Data loading was accomplished using NumPy and Pandas, followed by data transformation and the division of our dataset into training and testing sets.</a:t>
            </a:r>
          </a:p>
          <a:p>
            <a:pPr>
              <a:buFont typeface="Arial" panose="020B0604020202020204" pitchFamily="34" charset="0"/>
              <a:buChar char="•"/>
            </a:pPr>
            <a:r>
              <a:rPr lang="en-US" sz="2000" dirty="0"/>
              <a:t>Various machine learning models were constructed, and diverse hyperparameters were fine-tuned using </a:t>
            </a:r>
            <a:r>
              <a:rPr lang="en-US" sz="2000" dirty="0" err="1"/>
              <a:t>GridSearchCV</a:t>
            </a:r>
            <a:r>
              <a:rPr lang="en-US" sz="2000" dirty="0"/>
              <a:t>.</a:t>
            </a:r>
          </a:p>
          <a:p>
            <a:pPr>
              <a:buFont typeface="Arial" panose="020B0604020202020204" pitchFamily="34" charset="0"/>
              <a:buChar char="•"/>
            </a:pPr>
            <a:r>
              <a:rPr lang="en-US" sz="2000" dirty="0"/>
              <a:t>Accuracy served as the metric for model evaluation, and enhancements were made through feature engineering and algorithm tuning.</a:t>
            </a:r>
          </a:p>
          <a:p>
            <a:pPr>
              <a:buFont typeface="Arial" panose="020B0604020202020204" pitchFamily="34" charset="0"/>
              <a:buChar char="•"/>
            </a:pPr>
            <a:r>
              <a:rPr lang="en-US" sz="2000" dirty="0"/>
              <a:t>The best-performing classification model was identified through these iterative processes.</a:t>
            </a:r>
          </a:p>
          <a:p>
            <a:endParaRPr lang="en-US" sz="2000" dirty="0"/>
          </a:p>
          <a:p>
            <a:r>
              <a:rPr lang="en-US" sz="2000" dirty="0"/>
              <a:t>Check Link - https://github.com/himanshupathakk/IBM-Data-Science-Capstone/blob/88ec56645e28be84cd6a8d099055ddf4680808f6/Machine%20Learning%20Prediction%20lab.ipynb</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1329070"/>
            <a:ext cx="10420638" cy="1286539"/>
          </a:xfrm>
          <a:prstGeom prst="rect">
            <a:avLst/>
          </a:prstGeom>
        </p:spPr>
        <p:txBody>
          <a:bodyPr>
            <a:normAutofit lnSpcReduction="10000"/>
          </a:bodyPr>
          <a:lstStyle/>
          <a:p>
            <a:pPr algn="l"/>
            <a:endParaRPr lang="en-IN" sz="2400" b="0" i="0" u="none" strike="noStrike" baseline="0" dirty="0">
              <a:solidFill>
                <a:srgbClr val="000000"/>
              </a:solidFill>
              <a:latin typeface="Arial" panose="020B0604020202020204" pitchFamily="34" charset="0"/>
            </a:endParaRPr>
          </a:p>
          <a:p>
            <a:pPr>
              <a:lnSpc>
                <a:spcPct val="100000"/>
              </a:lnSpc>
              <a:spcBef>
                <a:spcPts val="1400"/>
              </a:spcBef>
            </a:pPr>
            <a:r>
              <a:rPr lang="en-US" sz="2400" dirty="0"/>
              <a:t>Based on the plot, it is evident that a higher number of flights at a launch site corresponds to a higher success rate at that site.</a:t>
            </a:r>
            <a:endParaRPr lang="en-US" sz="24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05246370-D308-5E14-C34B-E75296CBA5D2}"/>
              </a:ext>
            </a:extLst>
          </p:cNvPr>
          <p:cNvPicPr>
            <a:picLocks noChangeAspect="1"/>
          </p:cNvPicPr>
          <p:nvPr/>
        </p:nvPicPr>
        <p:blipFill>
          <a:blip r:embed="rId3"/>
          <a:stretch>
            <a:fillRect/>
          </a:stretch>
        </p:blipFill>
        <p:spPr>
          <a:xfrm>
            <a:off x="770012" y="3428999"/>
            <a:ext cx="10687960" cy="2156647"/>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67991" y="1920901"/>
            <a:ext cx="10717619" cy="1508099"/>
          </a:xfrm>
          <a:prstGeom prst="rect">
            <a:avLst/>
          </a:prstGeom>
        </p:spPr>
        <p:txBody>
          <a:bodyPr>
            <a:normAutofit/>
          </a:bodyPr>
          <a:lstStyle/>
          <a:p>
            <a:pPr>
              <a:lnSpc>
                <a:spcPct val="100000"/>
              </a:lnSpc>
              <a:spcBef>
                <a:spcPts val="1400"/>
              </a:spcBef>
            </a:pPr>
            <a:r>
              <a:rPr lang="en-US" sz="3200" dirty="0"/>
              <a:t>The success rate of the rocket increases with the greater payload mass for launch site CCAFS SLC 40."</a:t>
            </a:r>
            <a:endParaRPr lang="en-US" sz="3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3F408142-B208-3FC4-DBD2-0E7BB4716D3A}"/>
              </a:ext>
            </a:extLst>
          </p:cNvPr>
          <p:cNvPicPr>
            <a:picLocks noChangeAspect="1"/>
          </p:cNvPicPr>
          <p:nvPr/>
        </p:nvPicPr>
        <p:blipFill>
          <a:blip r:embed="rId3"/>
          <a:stretch>
            <a:fillRect/>
          </a:stretch>
        </p:blipFill>
        <p:spPr>
          <a:xfrm>
            <a:off x="1226549" y="3826695"/>
            <a:ext cx="8314140" cy="2156647"/>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gn="l"/>
            <a:endParaRPr lang="en-IN" b="0" i="0" u="none" strike="noStrike" baseline="0" dirty="0">
              <a:solidFill>
                <a:srgbClr val="000000"/>
              </a:solidFill>
              <a:latin typeface="Abadi" panose="020B0604020104020204" pitchFamily="34" charset="0"/>
            </a:endParaRPr>
          </a:p>
          <a:p>
            <a:r>
              <a:rPr lang="en-US" b="0" i="0" u="none" strike="noStrike" baseline="0" dirty="0">
                <a:solidFill>
                  <a:srgbClr val="000000"/>
                </a:solidFill>
                <a:latin typeface="Abadi" panose="020B0604020104020204" pitchFamily="34" charset="0"/>
              </a:rPr>
              <a:t>In the plot, as we can see ES-L1, GEO, HEO, SSO, VLEO had the most success rate.</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5F488269-E75D-4F76-CA22-298B7FDF39F8}"/>
              </a:ext>
            </a:extLst>
          </p:cNvPr>
          <p:cNvPicPr>
            <a:picLocks noChangeAspect="1"/>
          </p:cNvPicPr>
          <p:nvPr/>
        </p:nvPicPr>
        <p:blipFill>
          <a:blip r:embed="rId3"/>
          <a:stretch>
            <a:fillRect/>
          </a:stretch>
        </p:blipFill>
        <p:spPr>
          <a:xfrm>
            <a:off x="5358809" y="1804060"/>
            <a:ext cx="5612032" cy="3714238"/>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318437"/>
            <a:ext cx="10383542" cy="1616149"/>
          </a:xfrm>
          <a:prstGeom prst="rect">
            <a:avLst/>
          </a:prstGeom>
        </p:spPr>
        <p:txBody>
          <a:bodyPr>
            <a:normAutofit/>
          </a:bodyPr>
          <a:lstStyle/>
          <a:p>
            <a:pPr algn="l"/>
            <a:r>
              <a:rPr lang="en-US" sz="2400" dirty="0"/>
              <a:t>The chart presented illustrates the correlation between Flight Number and Orbit type. It is noticeable that in the Low Earth Orbit (LEO), success appears to be associated with the number of flights, while in the Geostationary Transfer Orbit (GTO), there is no discernible relationship between flight number and the orbit."</a:t>
            </a:r>
            <a:endParaRPr lang="en-US" sz="2400" b="0" i="0" u="none" strike="noStrike" baseline="0" dirty="0">
              <a:solidFill>
                <a:srgbClr val="292929"/>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010CB6AF-2ED5-734E-1499-8D9451AB3F84}"/>
              </a:ext>
            </a:extLst>
          </p:cNvPr>
          <p:cNvPicPr>
            <a:picLocks noChangeAspect="1"/>
          </p:cNvPicPr>
          <p:nvPr/>
        </p:nvPicPr>
        <p:blipFill>
          <a:blip r:embed="rId3"/>
          <a:stretch>
            <a:fillRect/>
          </a:stretch>
        </p:blipFill>
        <p:spPr>
          <a:xfrm>
            <a:off x="770011" y="3429000"/>
            <a:ext cx="10165942" cy="1638442"/>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9915710" cy="1079205"/>
          </a:xfrm>
          <a:prstGeom prst="rect">
            <a:avLst/>
          </a:prstGeom>
        </p:spPr>
        <p:txBody>
          <a:bodyPr>
            <a:normAutofit/>
          </a:bodyPr>
          <a:lstStyle/>
          <a:p>
            <a:r>
              <a:rPr lang="en-US" sz="2400" dirty="0"/>
              <a:t>"It is evident that with heavier payloads, successful landings are more frequent for Polar Orbit (PO), Low Earth Orbit (LEO), and International Space Station (ISS) orbits."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8" name="Picture 7">
            <a:extLst>
              <a:ext uri="{FF2B5EF4-FFF2-40B4-BE49-F238E27FC236}">
                <a16:creationId xmlns:a16="http://schemas.microsoft.com/office/drawing/2014/main" id="{879AC54D-00D7-44E6-127B-44E8F6896F66}"/>
              </a:ext>
            </a:extLst>
          </p:cNvPr>
          <p:cNvPicPr>
            <a:picLocks noChangeAspect="1"/>
          </p:cNvPicPr>
          <p:nvPr/>
        </p:nvPicPr>
        <p:blipFill>
          <a:blip r:embed="rId3"/>
          <a:stretch>
            <a:fillRect/>
          </a:stretch>
        </p:blipFill>
        <p:spPr>
          <a:xfrm>
            <a:off x="1403845" y="3429000"/>
            <a:ext cx="8958973" cy="2078665"/>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10515600" cy="3811588"/>
          </a:xfrm>
          <a:prstGeom prst="rect">
            <a:avLst/>
          </a:prstGeom>
        </p:spPr>
        <p:txBody>
          <a:bodyPr>
            <a:normAutofit/>
          </a:bodyPr>
          <a:lstStyle/>
          <a:p>
            <a:r>
              <a:rPr lang="en-US" sz="2500" dirty="0"/>
              <a:t>"According to the plot, the success rate has consistently increased from 2013 until 2020."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8B1F5851-CCDB-7333-0E28-1B5AFDDB3BA8}"/>
              </a:ext>
            </a:extLst>
          </p:cNvPr>
          <p:cNvPicPr>
            <a:picLocks noChangeAspect="1"/>
          </p:cNvPicPr>
          <p:nvPr/>
        </p:nvPicPr>
        <p:blipFill>
          <a:blip r:embed="rId3"/>
          <a:stretch>
            <a:fillRect/>
          </a:stretch>
        </p:blipFill>
        <p:spPr>
          <a:xfrm>
            <a:off x="1233377" y="3219365"/>
            <a:ext cx="9101470" cy="3099985"/>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r>
              <a:rPr lang="en-US" dirty="0"/>
              <a:t>"We utilized the keyword DISTINCT to display only unique launch sites from the SpaceX data."</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98B93ABA-F503-9E92-108A-66FE6DD6DDB6}"/>
              </a:ext>
            </a:extLst>
          </p:cNvPr>
          <p:cNvPicPr>
            <a:picLocks noChangeAspect="1"/>
          </p:cNvPicPr>
          <p:nvPr/>
        </p:nvPicPr>
        <p:blipFill>
          <a:blip r:embed="rId3"/>
          <a:stretch>
            <a:fillRect/>
          </a:stretch>
        </p:blipFill>
        <p:spPr>
          <a:xfrm>
            <a:off x="770011" y="2892056"/>
            <a:ext cx="9745588" cy="3678865"/>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236552"/>
          </a:xfrm>
          <a:prstGeom prst="rect">
            <a:avLst/>
          </a:prstGeom>
        </p:spPr>
        <p:txBody>
          <a:bodyPr>
            <a:normAutofit/>
          </a:bodyPr>
          <a:lstStyle/>
          <a:p>
            <a:r>
              <a:rPr lang="en-US" dirty="0"/>
              <a:t>"We employed the aforementioned query to showcase 5 records where launch sites begin with `"</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F4E4C632-E744-A439-F6F3-40F8C268BD96}"/>
              </a:ext>
            </a:extLst>
          </p:cNvPr>
          <p:cNvPicPr>
            <a:picLocks noChangeAspect="1"/>
          </p:cNvPicPr>
          <p:nvPr/>
        </p:nvPicPr>
        <p:blipFill>
          <a:blip r:embed="rId3"/>
          <a:stretch>
            <a:fillRect/>
          </a:stretch>
        </p:blipFill>
        <p:spPr>
          <a:xfrm>
            <a:off x="882502" y="3563180"/>
            <a:ext cx="9633097" cy="2756170"/>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321612"/>
          </a:xfrm>
          <a:prstGeom prst="rect">
            <a:avLst/>
          </a:prstGeom>
        </p:spPr>
        <p:txBody>
          <a:bodyPr>
            <a:normAutofit/>
          </a:bodyPr>
          <a:lstStyle/>
          <a:p>
            <a:pPr>
              <a:lnSpc>
                <a:spcPct val="100000"/>
              </a:lnSpc>
              <a:spcBef>
                <a:spcPts val="1400"/>
              </a:spcBef>
            </a:pPr>
            <a:r>
              <a:rPr lang="en-US" dirty="0"/>
              <a:t>The query below enabled us to calculate that the total payload carried by boosters from NASA is 45596."</a:t>
            </a:r>
            <a:endParaRPr lang="en-US"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2C580015-39EF-6CBC-5158-757264439305}"/>
              </a:ext>
            </a:extLst>
          </p:cNvPr>
          <p:cNvPicPr>
            <a:picLocks noChangeAspect="1"/>
          </p:cNvPicPr>
          <p:nvPr/>
        </p:nvPicPr>
        <p:blipFill>
          <a:blip r:embed="rId3"/>
          <a:stretch>
            <a:fillRect/>
          </a:stretch>
        </p:blipFill>
        <p:spPr>
          <a:xfrm>
            <a:off x="1956773" y="2712395"/>
            <a:ext cx="8473766" cy="3911689"/>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dirty="0"/>
              <a:t>The average payload mass carried by booster version F9 v1.1 was calculated to be 2928.4."</a:t>
            </a:r>
            <a:endParaRPr lang="en-US"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AD790328-DB89-34FE-2293-0FFC02BA8018}"/>
              </a:ext>
            </a:extLst>
          </p:cNvPr>
          <p:cNvPicPr>
            <a:picLocks noChangeAspect="1"/>
          </p:cNvPicPr>
          <p:nvPr/>
        </p:nvPicPr>
        <p:blipFill>
          <a:blip r:embed="rId3"/>
          <a:stretch>
            <a:fillRect/>
          </a:stretch>
        </p:blipFill>
        <p:spPr>
          <a:xfrm>
            <a:off x="1251098" y="2725366"/>
            <a:ext cx="9392091" cy="3701845"/>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r>
              <a:rPr lang="en-US" dirty="0"/>
              <a:t>"We noted that the first successful landing outcome on the ground pad occurred on December 22nd, 2015."</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6E465ABF-40B6-8AF7-B243-5E36446F9495}"/>
              </a:ext>
            </a:extLst>
          </p:cNvPr>
          <p:cNvPicPr>
            <a:picLocks noChangeAspect="1"/>
          </p:cNvPicPr>
          <p:nvPr/>
        </p:nvPicPr>
        <p:blipFill>
          <a:blip r:embed="rId3"/>
          <a:stretch>
            <a:fillRect/>
          </a:stretch>
        </p:blipFill>
        <p:spPr>
          <a:xfrm>
            <a:off x="2354262" y="2731851"/>
            <a:ext cx="7347098" cy="3587499"/>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525004" cy="3650142"/>
          </a:xfrm>
          <a:prstGeom prst="rect">
            <a:avLst/>
          </a:prstGeom>
        </p:spPr>
        <p:txBody>
          <a:bodyPr lIns="91440" tIns="45720" rIns="91440" bIns="45720" anchor="t">
            <a:normAutofit/>
          </a:bodyPr>
          <a:lstStyle/>
          <a:p>
            <a:r>
              <a:rPr lang="en-US" sz="2400" dirty="0"/>
              <a:t>"We utilized the WHERE clause to filter for boosters that have successfully landed on the drone ship. Additionally, we applied the AND condition to identify successful landings with payload mass greater than 4000 but less than 6000."</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4D77FD10-3AA0-41D2-43DB-8D14E4FAF4C4}"/>
              </a:ext>
            </a:extLst>
          </p:cNvPr>
          <p:cNvPicPr>
            <a:picLocks noChangeAspect="1"/>
          </p:cNvPicPr>
          <p:nvPr/>
        </p:nvPicPr>
        <p:blipFill>
          <a:blip r:embed="rId3"/>
          <a:stretch>
            <a:fillRect/>
          </a:stretch>
        </p:blipFill>
        <p:spPr>
          <a:xfrm>
            <a:off x="5694550" y="1512969"/>
            <a:ext cx="5763422" cy="3832061"/>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371600"/>
            <a:ext cx="8652930" cy="505561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marL="0" indent="0">
              <a:buNone/>
            </a:pPr>
            <a:r>
              <a:rPr lang="en-IN" sz="1800" b="0" i="0" u="none" strike="noStrike" baseline="0" dirty="0">
                <a:solidFill>
                  <a:srgbClr val="292929"/>
                </a:solidFill>
                <a:latin typeface="Abadi" panose="020B0604020104020204" pitchFamily="34" charset="0"/>
              </a:rPr>
              <a:t> -Data Collection with API</a:t>
            </a:r>
          </a:p>
          <a:p>
            <a:pPr marL="0" indent="0">
              <a:buNone/>
            </a:pPr>
            <a:r>
              <a:rPr lang="en-US" sz="1800" b="0" i="0" u="none" strike="noStrike" baseline="0" dirty="0">
                <a:solidFill>
                  <a:srgbClr val="292929"/>
                </a:solidFill>
                <a:latin typeface="Abadi" panose="020B0604020104020204" pitchFamily="34" charset="0"/>
              </a:rPr>
              <a:t> -Data Collection with help of Web Scraping</a:t>
            </a:r>
          </a:p>
          <a:p>
            <a:pPr marL="0" indent="0">
              <a:buNone/>
            </a:pPr>
            <a:r>
              <a:rPr lang="en-IN" sz="1800" b="0" i="0" u="none" strike="noStrike" baseline="0" dirty="0">
                <a:solidFill>
                  <a:srgbClr val="292929"/>
                </a:solidFill>
                <a:latin typeface="Abadi" panose="020B0604020104020204" pitchFamily="34" charset="0"/>
              </a:rPr>
              <a:t> -Data Wrangling</a:t>
            </a:r>
          </a:p>
          <a:p>
            <a:pPr marL="0" indent="0">
              <a:buNone/>
            </a:pPr>
            <a:r>
              <a:rPr lang="en-US" sz="1800" b="0" i="0" u="none" strike="noStrike" baseline="0" dirty="0">
                <a:solidFill>
                  <a:srgbClr val="292929"/>
                </a:solidFill>
                <a:latin typeface="Abadi" panose="020B0604020104020204" pitchFamily="34" charset="0"/>
              </a:rPr>
              <a:t> -Exploratory Data Analysis through SQL</a:t>
            </a:r>
          </a:p>
          <a:p>
            <a:pPr marL="0" indent="0">
              <a:buNone/>
            </a:pPr>
            <a:r>
              <a:rPr lang="en-US" sz="1800" b="0" i="0" u="none" strike="noStrike" baseline="0" dirty="0">
                <a:solidFill>
                  <a:srgbClr val="292929"/>
                </a:solidFill>
                <a:latin typeface="Abadi" panose="020B0604020104020204" pitchFamily="34" charset="0"/>
              </a:rPr>
              <a:t> -Exploratory Data Analysis &amp; Data Visualization</a:t>
            </a:r>
          </a:p>
          <a:p>
            <a:pPr marL="0" indent="0">
              <a:buNone/>
            </a:pPr>
            <a:r>
              <a:rPr lang="en-US" sz="1800" b="0" i="0" u="none" strike="noStrike" baseline="0" dirty="0">
                <a:solidFill>
                  <a:srgbClr val="292929"/>
                </a:solidFill>
                <a:latin typeface="Abadi" panose="020B0604020104020204" pitchFamily="34" charset="0"/>
              </a:rPr>
              <a:t> -Interactive Visual Analytics with Folium</a:t>
            </a:r>
          </a:p>
          <a:p>
            <a:pPr marL="0" indent="0" algn="l">
              <a:buNone/>
            </a:pPr>
            <a:r>
              <a:rPr lang="en-IN" sz="1800" dirty="0">
                <a:solidFill>
                  <a:srgbClr val="292929"/>
                </a:solidFill>
                <a:latin typeface="Abadi" panose="020B0604020104020204" pitchFamily="34" charset="0"/>
              </a:rPr>
              <a:t> </a:t>
            </a:r>
            <a:r>
              <a:rPr lang="en-IN" sz="1800" b="0" i="0" u="none" strike="noStrike" baseline="0" dirty="0">
                <a:solidFill>
                  <a:srgbClr val="292929"/>
                </a:solidFill>
                <a:latin typeface="Abadi" panose="020B0604020104020204" pitchFamily="34" charset="0"/>
              </a:rPr>
              <a:t>-Machine Learning &amp; Prediction</a:t>
            </a:r>
            <a:endParaRPr lang="en-IN" sz="1800" b="0" i="0" u="none" strike="noStrike" baseline="0" dirty="0">
              <a:solidFill>
                <a:srgbClr val="000000"/>
              </a:solidFill>
              <a:latin typeface="Arial" panose="020B0604020202020204" pitchFamily="34" charset="0"/>
            </a:endParaRPr>
          </a:p>
          <a:p>
            <a:r>
              <a:rPr lang="en-US" sz="2400" dirty="0">
                <a:solidFill>
                  <a:schemeClr val="accent3">
                    <a:lumMod val="25000"/>
                  </a:schemeClr>
                </a:solidFill>
                <a:latin typeface="Abadi" panose="020B0604020104020204" pitchFamily="34" charset="0"/>
              </a:rPr>
              <a:t>Summary of all results</a:t>
            </a:r>
            <a:r>
              <a:rPr lang="en-IN" sz="2400" dirty="0">
                <a:solidFill>
                  <a:srgbClr val="292929"/>
                </a:solidFill>
                <a:latin typeface="Abadi" panose="020B0604020104020204" pitchFamily="34" charset="0"/>
              </a:rPr>
              <a:t> </a:t>
            </a:r>
            <a:endParaRPr lang="en-IN" sz="1800" b="0" i="0" u="none" strike="noStrike" baseline="0" dirty="0">
              <a:solidFill>
                <a:srgbClr val="000000"/>
              </a:solidFill>
              <a:latin typeface="Abadi" panose="020B0604020104020204" pitchFamily="34" charset="0"/>
            </a:endParaRPr>
          </a:p>
          <a:p>
            <a:r>
              <a:rPr lang="en-IN" sz="1800" b="0" i="0" u="none" strike="noStrike" baseline="0" dirty="0">
                <a:solidFill>
                  <a:srgbClr val="292929"/>
                </a:solidFill>
                <a:latin typeface="Abadi" panose="020B0604020104020204" pitchFamily="34" charset="0"/>
              </a:rPr>
              <a:t>-Result of Exploratory Data Analysis</a:t>
            </a:r>
          </a:p>
          <a:p>
            <a:r>
              <a:rPr lang="en-IN" sz="1800" b="0" i="0" u="none" strike="noStrike" baseline="0" dirty="0">
                <a:solidFill>
                  <a:srgbClr val="292929"/>
                </a:solidFill>
                <a:latin typeface="Abadi" panose="020B0604020104020204" pitchFamily="34" charset="0"/>
              </a:rPr>
              <a:t>- screenshots of Interactive analytics </a:t>
            </a:r>
          </a:p>
          <a:p>
            <a:r>
              <a:rPr lang="en-IN" sz="1800" b="0" i="0" u="none" strike="noStrike" baseline="0" dirty="0">
                <a:solidFill>
                  <a:srgbClr val="292929"/>
                </a:solidFill>
                <a:latin typeface="Abadi" panose="020B0604020104020204" pitchFamily="34" charset="0"/>
              </a:rPr>
              <a:t>- Results of Predictive Analytics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035906" cy="3256738"/>
          </a:xfrm>
          <a:prstGeom prst="rect">
            <a:avLst/>
          </a:prstGeom>
        </p:spPr>
        <p:txBody>
          <a:bodyPr>
            <a:normAutofit fontScale="92500" lnSpcReduction="20000"/>
          </a:bodyPr>
          <a:lstStyle/>
          <a:p>
            <a:r>
              <a:rPr lang="en-US" sz="3600" dirty="0"/>
              <a:t>"We employed wildcards such as '%' to filter for cases where </a:t>
            </a:r>
            <a:r>
              <a:rPr lang="en-US" sz="3600" dirty="0" err="1"/>
              <a:t>MissionOutcome</a:t>
            </a:r>
            <a:r>
              <a:rPr lang="en-US" sz="3600" dirty="0"/>
              <a:t> was either a success or a failure using the WHERE clause."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07109026-2B2E-DFB4-0DB3-AF5216E8E990}"/>
              </a:ext>
            </a:extLst>
          </p:cNvPr>
          <p:cNvPicPr>
            <a:picLocks noChangeAspect="1"/>
          </p:cNvPicPr>
          <p:nvPr/>
        </p:nvPicPr>
        <p:blipFill>
          <a:blip r:embed="rId3"/>
          <a:stretch>
            <a:fillRect/>
          </a:stretch>
        </p:blipFill>
        <p:spPr>
          <a:xfrm>
            <a:off x="5560478" y="1498530"/>
            <a:ext cx="5409127" cy="4928681"/>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3589339" cy="3469389"/>
          </a:xfrm>
          <a:prstGeom prst="rect">
            <a:avLst/>
          </a:prstGeom>
        </p:spPr>
        <p:txBody>
          <a:bodyPr>
            <a:normAutofit fontScale="92500" lnSpcReduction="10000"/>
          </a:bodyPr>
          <a:lstStyle/>
          <a:p>
            <a:pPr>
              <a:lnSpc>
                <a:spcPct val="100000"/>
              </a:lnSpc>
              <a:spcBef>
                <a:spcPts val="1400"/>
              </a:spcBef>
            </a:pPr>
            <a:r>
              <a:rPr lang="en-US" sz="3200" dirty="0"/>
              <a:t>We identified the booster that carried the maximum payload by utilizing a subquery in the WHERE clause along with the MAX() function."</a:t>
            </a:r>
            <a:endParaRPr lang="en-US" sz="3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FC303F39-617E-F46A-9744-18BE28A6B34D}"/>
              </a:ext>
            </a:extLst>
          </p:cNvPr>
          <p:cNvPicPr>
            <a:picLocks noChangeAspect="1"/>
          </p:cNvPicPr>
          <p:nvPr/>
        </p:nvPicPr>
        <p:blipFill>
          <a:blip r:embed="rId3"/>
          <a:stretch>
            <a:fillRect/>
          </a:stretch>
        </p:blipFill>
        <p:spPr>
          <a:xfrm>
            <a:off x="5424220" y="1825624"/>
            <a:ext cx="5997770" cy="4032915"/>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3759460" cy="3724570"/>
          </a:xfrm>
          <a:prstGeom prst="rect">
            <a:avLst/>
          </a:prstGeom>
        </p:spPr>
        <p:txBody>
          <a:bodyPr lIns="91440" tIns="45720" rIns="91440" bIns="45720" anchor="t">
            <a:normAutofit fontScale="92500" lnSpcReduction="10000"/>
          </a:bodyPr>
          <a:lstStyle/>
          <a:p>
            <a:r>
              <a:rPr lang="en-US" dirty="0"/>
              <a:t>"We employed a combination of the WHERE clause, LIKE, AND, and BETWEEN conditions to filter for failed landing outcomes on the drone ship, including their booster versions and launch site names, specifically for the year 2015."</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71A7D815-9789-B3D2-C984-AA5DB899D88C}"/>
              </a:ext>
            </a:extLst>
          </p:cNvPr>
          <p:cNvPicPr>
            <a:picLocks noChangeAspect="1"/>
          </p:cNvPicPr>
          <p:nvPr/>
        </p:nvPicPr>
        <p:blipFill>
          <a:blip r:embed="rId3"/>
          <a:stretch>
            <a:fillRect/>
          </a:stretch>
        </p:blipFill>
        <p:spPr>
          <a:xfrm>
            <a:off x="4776065" y="2417912"/>
            <a:ext cx="7073071" cy="2539996"/>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2876957" cy="4288096"/>
          </a:xfrm>
          <a:prstGeom prst="rect">
            <a:avLst/>
          </a:prstGeom>
        </p:spPr>
        <p:txBody>
          <a:bodyPr lIns="91440" tIns="45720" rIns="91440" bIns="45720" anchor="t"/>
          <a:lstStyle/>
          <a:p>
            <a:pPr>
              <a:buFont typeface="Arial" panose="020B0604020202020204" pitchFamily="34" charset="0"/>
              <a:buChar char="•"/>
            </a:pPr>
            <a:r>
              <a:rPr lang="en-US" sz="1800" dirty="0"/>
              <a:t>We extracted Landing outcomes and the COUNT of landing outcomes from the data, utilizing the WHERE clause to filter for landing outcomes BETWEEN June 4, 2010, and March 20, 2010.</a:t>
            </a:r>
          </a:p>
          <a:p>
            <a:pPr>
              <a:buFont typeface="Arial" panose="020B0604020202020204" pitchFamily="34" charset="0"/>
              <a:buChar char="•"/>
            </a:pPr>
            <a:r>
              <a:rPr lang="en-US" sz="1800" dirty="0"/>
              <a:t>The GROUP BY clause was applied to group the landing outcomes, and the ORDER BY clause was used to arrange the grouped landing outcomes in descending order.</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9BD21C95-FB73-0BAA-BD2A-829B8675C750}"/>
              </a:ext>
            </a:extLst>
          </p:cNvPr>
          <p:cNvPicPr>
            <a:picLocks noChangeAspect="1"/>
          </p:cNvPicPr>
          <p:nvPr/>
        </p:nvPicPr>
        <p:blipFill>
          <a:blip r:embed="rId3"/>
          <a:stretch>
            <a:fillRect/>
          </a:stretch>
        </p:blipFill>
        <p:spPr>
          <a:xfrm>
            <a:off x="5092996" y="1658264"/>
            <a:ext cx="5812084" cy="4147113"/>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Markers on the global map for all launch sites.</a:t>
            </a:r>
          </a:p>
        </p:txBody>
      </p:sp>
      <p:pic>
        <p:nvPicPr>
          <p:cNvPr id="6" name="Picture 5">
            <a:extLst>
              <a:ext uri="{FF2B5EF4-FFF2-40B4-BE49-F238E27FC236}">
                <a16:creationId xmlns:a16="http://schemas.microsoft.com/office/drawing/2014/main" id="{3C475E44-454B-40A5-CD07-078D895AC579}"/>
              </a:ext>
            </a:extLst>
          </p:cNvPr>
          <p:cNvPicPr>
            <a:picLocks noChangeAspect="1"/>
          </p:cNvPicPr>
          <p:nvPr/>
        </p:nvPicPr>
        <p:blipFill>
          <a:blip r:embed="rId3"/>
          <a:stretch>
            <a:fillRect/>
          </a:stretch>
        </p:blipFill>
        <p:spPr>
          <a:xfrm>
            <a:off x="598413" y="1357237"/>
            <a:ext cx="10687197" cy="4962113"/>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0" y="538650"/>
            <a:ext cx="11117189"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2400" dirty="0"/>
              <a:t>Markers indicating launch sites with color-coded labels.</a:t>
            </a:r>
          </a:p>
        </p:txBody>
      </p:sp>
      <p:pic>
        <p:nvPicPr>
          <p:cNvPr id="4" name="Picture 3">
            <a:extLst>
              <a:ext uri="{FF2B5EF4-FFF2-40B4-BE49-F238E27FC236}">
                <a16:creationId xmlns:a16="http://schemas.microsoft.com/office/drawing/2014/main" id="{B3556F4F-880E-A6AE-C899-45AC00BE3127}"/>
              </a:ext>
            </a:extLst>
          </p:cNvPr>
          <p:cNvPicPr>
            <a:picLocks noChangeAspect="1"/>
          </p:cNvPicPr>
          <p:nvPr/>
        </p:nvPicPr>
        <p:blipFill>
          <a:blip r:embed="rId3"/>
          <a:stretch>
            <a:fillRect/>
          </a:stretch>
        </p:blipFill>
        <p:spPr>
          <a:xfrm>
            <a:off x="585938" y="1687749"/>
            <a:ext cx="10461290" cy="4652594"/>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Distance of launch sites to landmarks</a:t>
            </a:r>
          </a:p>
        </p:txBody>
      </p:sp>
      <p:pic>
        <p:nvPicPr>
          <p:cNvPr id="4" name="Picture 3">
            <a:extLst>
              <a:ext uri="{FF2B5EF4-FFF2-40B4-BE49-F238E27FC236}">
                <a16:creationId xmlns:a16="http://schemas.microsoft.com/office/drawing/2014/main" id="{E6F87D30-ECF8-7C9E-8395-8399EC64BE0A}"/>
              </a:ext>
            </a:extLst>
          </p:cNvPr>
          <p:cNvPicPr>
            <a:picLocks noChangeAspect="1"/>
          </p:cNvPicPr>
          <p:nvPr/>
        </p:nvPicPr>
        <p:blipFill>
          <a:blip r:embed="rId3"/>
          <a:stretch>
            <a:fillRect/>
          </a:stretch>
        </p:blipFill>
        <p:spPr>
          <a:xfrm>
            <a:off x="890231" y="1309109"/>
            <a:ext cx="10411538" cy="449505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0"/>
            <a:ext cx="10515600" cy="1286540"/>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Pie chart illustrating the success percentage achieved by each launch site</a:t>
            </a:r>
          </a:p>
        </p:txBody>
      </p:sp>
      <p:pic>
        <p:nvPicPr>
          <p:cNvPr id="4" name="Picture 3">
            <a:extLst>
              <a:ext uri="{FF2B5EF4-FFF2-40B4-BE49-F238E27FC236}">
                <a16:creationId xmlns:a16="http://schemas.microsoft.com/office/drawing/2014/main" id="{977980C9-BF08-5822-210A-F69359360665}"/>
              </a:ext>
            </a:extLst>
          </p:cNvPr>
          <p:cNvPicPr>
            <a:picLocks noChangeAspect="1"/>
          </p:cNvPicPr>
          <p:nvPr/>
        </p:nvPicPr>
        <p:blipFill>
          <a:blip r:embed="rId3"/>
          <a:stretch>
            <a:fillRect/>
          </a:stretch>
        </p:blipFill>
        <p:spPr>
          <a:xfrm>
            <a:off x="552893" y="1479409"/>
            <a:ext cx="10164726" cy="4803429"/>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329070"/>
            <a:ext cx="10216123" cy="50981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1800" dirty="0"/>
              <a:t>Space X promotes Falcon 9 rocket launches on its website, pricing them at 62 million dollars. In contrast, other providers charge upwards of 165 million dollars for each launch. A significant portion of the cost savings stems from Space X's ability to reuse the first stage. Consequently, if we can ascertain whether the first stage will successfully land, we can estimate the overall launch cost. This information becomes valuable when another company seeks to bid against Space X for a rocket launch. The primary objective of this project is to establish a machine learning pipeline to predict the successful landing of the first stage.</a:t>
            </a:r>
            <a:endParaRPr lang="en-US" sz="18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a:buFont typeface="Arial" panose="020B0604020202020204" pitchFamily="34" charset="0"/>
              <a:buChar char="•"/>
            </a:pPr>
            <a:r>
              <a:rPr lang="en-US" sz="2400" dirty="0"/>
              <a:t>What contributes to the successful landing of a rocket?</a:t>
            </a:r>
          </a:p>
          <a:p>
            <a:pPr>
              <a:buFont typeface="Arial" panose="020B0604020202020204" pitchFamily="34" charset="0"/>
              <a:buChar char="•"/>
            </a:pPr>
            <a:r>
              <a:rPr lang="en-US" sz="2400" dirty="0"/>
              <a:t>The interplay of different factors that influence the success rate of a landing.</a:t>
            </a:r>
          </a:p>
          <a:p>
            <a:pPr>
              <a:buFont typeface="Arial" panose="020B0604020202020204" pitchFamily="34" charset="0"/>
              <a:buChar char="•"/>
            </a:pPr>
            <a:r>
              <a:rPr lang="en-US" sz="2400" dirty="0"/>
              <a:t>What operational conditions must be established to guarantee a successful landing program?</a:t>
            </a:r>
          </a:p>
          <a:p>
            <a:pPr>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287080"/>
            <a:ext cx="10515600" cy="914400"/>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Pie chart displaying the launch site with the highest launch success ratio</a:t>
            </a:r>
          </a:p>
        </p:txBody>
      </p:sp>
      <p:pic>
        <p:nvPicPr>
          <p:cNvPr id="4" name="Picture 3">
            <a:extLst>
              <a:ext uri="{FF2B5EF4-FFF2-40B4-BE49-F238E27FC236}">
                <a16:creationId xmlns:a16="http://schemas.microsoft.com/office/drawing/2014/main" id="{FEA8536A-B9D3-D61E-C5BB-49FBA115EE8E}"/>
              </a:ext>
            </a:extLst>
          </p:cNvPr>
          <p:cNvPicPr>
            <a:picLocks noChangeAspect="1"/>
          </p:cNvPicPr>
          <p:nvPr/>
        </p:nvPicPr>
        <p:blipFill>
          <a:blip r:embed="rId3"/>
          <a:stretch>
            <a:fillRect/>
          </a:stretch>
        </p:blipFill>
        <p:spPr>
          <a:xfrm>
            <a:off x="561665" y="1570814"/>
            <a:ext cx="10634420" cy="4543685"/>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3607612"/>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276447"/>
            <a:ext cx="10515600" cy="988827"/>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	Scatter plot depicting Payload vs Launch Outcome for all sites, with various payload values selectable in the range slider</a:t>
            </a:r>
            <a:endParaRPr lang="en-US" dirty="0">
              <a:solidFill>
                <a:srgbClr val="0B49CB"/>
              </a:solidFill>
              <a:latin typeface="Abadi"/>
            </a:endParaRPr>
          </a:p>
        </p:txBody>
      </p:sp>
      <p:pic>
        <p:nvPicPr>
          <p:cNvPr id="4" name="Picture 3">
            <a:extLst>
              <a:ext uri="{FF2B5EF4-FFF2-40B4-BE49-F238E27FC236}">
                <a16:creationId xmlns:a16="http://schemas.microsoft.com/office/drawing/2014/main" id="{0FDC378C-C03F-986C-FDB6-C41974DA346E}"/>
              </a:ext>
            </a:extLst>
          </p:cNvPr>
          <p:cNvPicPr>
            <a:picLocks noChangeAspect="1"/>
          </p:cNvPicPr>
          <p:nvPr/>
        </p:nvPicPr>
        <p:blipFill>
          <a:blip r:embed="rId3"/>
          <a:stretch>
            <a:fillRect/>
          </a:stretch>
        </p:blipFill>
        <p:spPr>
          <a:xfrm>
            <a:off x="348123" y="1773982"/>
            <a:ext cx="10937488" cy="3971416"/>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2743200" y="1573620"/>
            <a:ext cx="5475767" cy="839971"/>
          </a:xfrm>
          <a:prstGeom prst="rect">
            <a:avLst/>
          </a:prstGeom>
        </p:spPr>
        <p:txBody>
          <a:bodyPr vert="horz" lIns="91440" tIns="45720" rIns="91440" bIns="45720" rtlCol="0" anchor="t">
            <a:normAutofit/>
          </a:bodyPr>
          <a:lstStyle/>
          <a:p>
            <a:pPr>
              <a:lnSpc>
                <a:spcPct val="100000"/>
              </a:lnSpc>
              <a:spcBef>
                <a:spcPts val="1400"/>
              </a:spcBef>
            </a:pPr>
            <a:r>
              <a:rPr lang="en-US" sz="2000" dirty="0"/>
              <a:t>The decision tree classifier stands out as the model with the highest classification accuracy."</a:t>
            </a:r>
            <a:endParaRPr lang="en-US" sz="20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D4B6CA69-A953-E950-F5DB-5EB09B574F44}"/>
              </a:ext>
            </a:extLst>
          </p:cNvPr>
          <p:cNvPicPr>
            <a:picLocks noChangeAspect="1"/>
          </p:cNvPicPr>
          <p:nvPr/>
        </p:nvPicPr>
        <p:blipFill>
          <a:blip r:embed="rId3"/>
          <a:stretch>
            <a:fillRect/>
          </a:stretch>
        </p:blipFill>
        <p:spPr>
          <a:xfrm>
            <a:off x="1549975" y="2400444"/>
            <a:ext cx="8536397" cy="3847214"/>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4269822" cy="3152553"/>
          </a:xfrm>
          <a:prstGeom prst="rect">
            <a:avLst/>
          </a:prstGeom>
        </p:spPr>
        <p:txBody>
          <a:bodyPr>
            <a:normAutofit fontScale="92500" lnSpcReduction="20000"/>
          </a:bodyPr>
          <a:lstStyle/>
          <a:p>
            <a:r>
              <a:rPr lang="en-US" dirty="0"/>
              <a:t>"The confusion matrix for the decision tree classifier indicates its ability to distinguish between different classes. The primary issue lies in false positives, where unsuccessful landings are incorrectly marked as successful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AA4EBD8E-5A83-E729-64E3-E9738E781A90}"/>
              </a:ext>
            </a:extLst>
          </p:cNvPr>
          <p:cNvPicPr>
            <a:picLocks noChangeAspect="1"/>
          </p:cNvPicPr>
          <p:nvPr/>
        </p:nvPicPr>
        <p:blipFill>
          <a:blip r:embed="rId3"/>
          <a:stretch>
            <a:fillRect/>
          </a:stretch>
        </p:blipFill>
        <p:spPr>
          <a:xfrm>
            <a:off x="5246293" y="2018026"/>
            <a:ext cx="4620721" cy="3077220"/>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160259" cy="4351338"/>
          </a:xfrm>
          <a:prstGeom prst="rect">
            <a:avLst/>
          </a:prstGeom>
        </p:spPr>
        <p:txBody>
          <a:bodyPr>
            <a:normAutofit/>
          </a:bodyPr>
          <a:lstStyle/>
          <a:p>
            <a:r>
              <a:rPr lang="en-US" sz="2400" dirty="0"/>
              <a:t>In summary:</a:t>
            </a:r>
          </a:p>
          <a:p>
            <a:pPr>
              <a:buFont typeface="Arial" panose="020B0604020202020204" pitchFamily="34" charset="0"/>
              <a:buChar char="•"/>
            </a:pPr>
            <a:r>
              <a:rPr lang="en-US" sz="2400" dirty="0"/>
              <a:t>A higher number of flights at a launch site corresponds to a greater success rate.</a:t>
            </a:r>
          </a:p>
          <a:p>
            <a:pPr>
              <a:buFont typeface="Arial" panose="020B0604020202020204" pitchFamily="34" charset="0"/>
              <a:buChar char="•"/>
            </a:pPr>
            <a:r>
              <a:rPr lang="en-US" sz="2400" dirty="0"/>
              <a:t>The launch success rate has been on the rise from 2013 to 2020.</a:t>
            </a:r>
          </a:p>
          <a:p>
            <a:pPr>
              <a:buFont typeface="Arial" panose="020B0604020202020204" pitchFamily="34" charset="0"/>
              <a:buChar char="•"/>
            </a:pPr>
            <a:r>
              <a:rPr lang="en-US" sz="2400" dirty="0"/>
              <a:t>Orbits ES L1, GEO, HEO, SSO, VLEO exhibited the highest success rates.</a:t>
            </a:r>
          </a:p>
          <a:p>
            <a:pPr>
              <a:buFont typeface="Arial" panose="020B0604020202020204" pitchFamily="34" charset="0"/>
              <a:buChar char="•"/>
            </a:pPr>
            <a:r>
              <a:rPr lang="en-US" sz="2400" dirty="0"/>
              <a:t>KSC LC 39A recorded the most successful launches among all sites.</a:t>
            </a:r>
          </a:p>
          <a:p>
            <a:pPr>
              <a:buFont typeface="Arial" panose="020B0604020202020204" pitchFamily="34" charset="0"/>
              <a:buChar char="•"/>
            </a:pPr>
            <a:r>
              <a:rPr lang="en-US" sz="2400" dirty="0"/>
              <a:t>The Decision tree classifier emerged as the most effective machine learning algorithm for this task.</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2329706"/>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pic>
        <p:nvPicPr>
          <p:cNvPr id="3" name="Picture 2">
            <a:extLst>
              <a:ext uri="{FF2B5EF4-FFF2-40B4-BE49-F238E27FC236}">
                <a16:creationId xmlns:a16="http://schemas.microsoft.com/office/drawing/2014/main" id="{8A507BC3-36C8-C50B-41F6-7EEC9E51611F}"/>
              </a:ext>
            </a:extLst>
          </p:cNvPr>
          <p:cNvPicPr>
            <a:picLocks noChangeAspect="1"/>
          </p:cNvPicPr>
          <p:nvPr/>
        </p:nvPicPr>
        <p:blipFill>
          <a:blip r:embed="rId4"/>
          <a:stretch>
            <a:fillRect/>
          </a:stretch>
        </p:blipFill>
        <p:spPr>
          <a:xfrm>
            <a:off x="489098" y="1657196"/>
            <a:ext cx="11174818" cy="3543607"/>
          </a:xfrm>
          <a:prstGeom prst="rect">
            <a:avLst/>
          </a:prstGeom>
        </p:spPr>
      </p:pic>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r>
              <a:rPr lang="en-US" dirty="0">
                <a:solidFill>
                  <a:srgbClr val="C00000"/>
                </a:solidFill>
              </a:rPr>
              <a:t>The data acquisition involved diverse methodologies:</a:t>
            </a:r>
          </a:p>
          <a:p>
            <a:pPr marL="400050" indent="-400050">
              <a:buFont typeface="+mj-lt"/>
              <a:buAutoNum type="romanUcPeriod"/>
            </a:pPr>
            <a:r>
              <a:rPr lang="en-US" sz="1800" dirty="0">
                <a:solidFill>
                  <a:srgbClr val="00B0F0"/>
                </a:solidFill>
              </a:rPr>
              <a:t>The SpaceX API was queried through a GET request to collect data.</a:t>
            </a:r>
          </a:p>
          <a:p>
            <a:pPr marL="400050" indent="-400050">
              <a:buFont typeface="+mj-lt"/>
              <a:buAutoNum type="romanUcPeriod"/>
            </a:pPr>
            <a:r>
              <a:rPr lang="en-US" sz="1800" dirty="0">
                <a:solidFill>
                  <a:srgbClr val="00B0F0"/>
                </a:solidFill>
              </a:rPr>
              <a:t>Subsequently, the response content was decoded as JSON using the </a:t>
            </a:r>
            <a:r>
              <a:rPr lang="en-US" sz="1800" dirty="0" err="1">
                <a:solidFill>
                  <a:srgbClr val="00B0F0"/>
                </a:solidFill>
              </a:rPr>
              <a:t>json</a:t>
            </a:r>
            <a:r>
              <a:rPr lang="en-US" sz="1800" dirty="0">
                <a:solidFill>
                  <a:srgbClr val="00B0F0"/>
                </a:solidFill>
              </a:rPr>
              <a:t>() function and transformed into a Pandas </a:t>
            </a:r>
            <a:r>
              <a:rPr lang="en-US" sz="1800" dirty="0" err="1">
                <a:solidFill>
                  <a:srgbClr val="00B0F0"/>
                </a:solidFill>
              </a:rPr>
              <a:t>dataframe</a:t>
            </a:r>
            <a:r>
              <a:rPr lang="en-US" sz="1800" dirty="0">
                <a:solidFill>
                  <a:srgbClr val="00B0F0"/>
                </a:solidFill>
              </a:rPr>
              <a:t> using </a:t>
            </a:r>
            <a:r>
              <a:rPr lang="en-US" sz="1800" dirty="0" err="1">
                <a:solidFill>
                  <a:srgbClr val="00B0F0"/>
                </a:solidFill>
              </a:rPr>
              <a:t>json_normalize</a:t>
            </a:r>
            <a:r>
              <a:rPr lang="en-US" sz="1800" dirty="0">
                <a:solidFill>
                  <a:srgbClr val="00B0F0"/>
                </a:solidFill>
              </a:rPr>
              <a:t>.</a:t>
            </a:r>
          </a:p>
          <a:p>
            <a:pPr marL="400050" indent="-400050">
              <a:buFont typeface="+mj-lt"/>
              <a:buAutoNum type="romanUcPeriod"/>
            </a:pPr>
            <a:r>
              <a:rPr lang="en-US" sz="1800" dirty="0">
                <a:solidFill>
                  <a:srgbClr val="00B0F0"/>
                </a:solidFill>
              </a:rPr>
              <a:t>Data cleaning followed, including the identification and handling of missing values.</a:t>
            </a:r>
          </a:p>
          <a:p>
            <a:pPr marL="400050" indent="-400050">
              <a:buFont typeface="+mj-lt"/>
              <a:buAutoNum type="romanUcPeriod"/>
            </a:pPr>
            <a:r>
              <a:rPr lang="en-US" sz="1800" dirty="0">
                <a:solidFill>
                  <a:srgbClr val="00B0F0"/>
                </a:solidFill>
              </a:rPr>
              <a:t>Additionally, web scraping from Wikipedia was conducted to obtain Falcon 9 launch records, utilizing </a:t>
            </a:r>
            <a:r>
              <a:rPr lang="en-US" sz="1800" dirty="0" err="1">
                <a:solidFill>
                  <a:srgbClr val="00B0F0"/>
                </a:solidFill>
              </a:rPr>
              <a:t>BeautifulSoup</a:t>
            </a:r>
            <a:r>
              <a:rPr lang="en-US" sz="1800" dirty="0">
                <a:solidFill>
                  <a:srgbClr val="00B0F0"/>
                </a:solidFill>
              </a:rPr>
              <a:t>.</a:t>
            </a:r>
          </a:p>
          <a:p>
            <a:pPr marL="400050" indent="-400050">
              <a:buFont typeface="+mj-lt"/>
              <a:buAutoNum type="romanUcPeriod"/>
            </a:pPr>
            <a:r>
              <a:rPr lang="en-US" sz="1800" dirty="0">
                <a:solidFill>
                  <a:srgbClr val="00B0F0"/>
                </a:solidFill>
              </a:rPr>
              <a:t>The aim was to extract launch records from an HTML table, parse the table, and convert it into a Pandas </a:t>
            </a:r>
            <a:r>
              <a:rPr lang="en-US" sz="1800" dirty="0" err="1">
                <a:solidFill>
                  <a:srgbClr val="00B0F0"/>
                </a:solidFill>
              </a:rPr>
              <a:t>dataframe</a:t>
            </a:r>
            <a:r>
              <a:rPr lang="en-US" sz="1800" dirty="0">
                <a:solidFill>
                  <a:srgbClr val="00B0F0"/>
                </a:solidFill>
              </a:rPr>
              <a:t> for subsequent analysis.</a:t>
            </a:r>
          </a:p>
          <a:p>
            <a:pPr marL="400050" indent="-400050">
              <a:buFont typeface="+mj-lt"/>
              <a:buAutoNum type="romanUcPeriod"/>
            </a:pPr>
            <a:endParaRPr lang="en-US" sz="1800" dirty="0">
              <a:solidFill>
                <a:srgbClr val="00B0F0"/>
              </a:solidFill>
            </a:endParaRPr>
          </a:p>
          <a:p>
            <a:pPr marL="400050" indent="-400050">
              <a:buFont typeface="+mj-lt"/>
              <a:buAutoNum type="romanUcPeriod"/>
            </a:pPr>
            <a:endParaRPr lang="en-US" sz="1600" dirty="0"/>
          </a:p>
          <a:p>
            <a:pPr marL="0" indent="0">
              <a:buNone/>
            </a:pPr>
            <a:endParaRPr lang="en-US" sz="1600" dirty="0"/>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000" dirty="0"/>
              <a:t>We employed a GET request to the SpaceX API for data collection, where we processed the retrieved data, performed basic data wrangling, and applied necessary formatting.</a:t>
            </a:r>
            <a:endParaRPr lang="en-US" sz="2000" dirty="0">
              <a:solidFill>
                <a:schemeClr val="accent3">
                  <a:lumMod val="25000"/>
                </a:schemeClr>
              </a:solidFill>
              <a:latin typeface="Abadi"/>
            </a:endParaRPr>
          </a:p>
          <a:p>
            <a:pPr algn="l"/>
            <a:endParaRPr lang="en-IN" sz="1800" b="0" i="0" u="none" strike="noStrike" baseline="0" dirty="0">
              <a:solidFill>
                <a:srgbClr val="000000"/>
              </a:solidFill>
              <a:latin typeface="Abadi" panose="020B0604020104020204" pitchFamily="34" charset="0"/>
            </a:endParaRPr>
          </a:p>
          <a:p>
            <a:r>
              <a:rPr lang="en-US" sz="1800" b="0" i="0" u="none" strike="noStrike" baseline="0" dirty="0">
                <a:solidFill>
                  <a:srgbClr val="292929"/>
                </a:solidFill>
                <a:latin typeface="Abadi" panose="020B0604020104020204" pitchFamily="34" charset="0"/>
              </a:rPr>
              <a:t>The </a:t>
            </a:r>
            <a:r>
              <a:rPr lang="en-US" sz="1800" b="0" i="0" u="none" strike="noStrike" baseline="0" dirty="0" err="1">
                <a:solidFill>
                  <a:srgbClr val="292929"/>
                </a:solidFill>
                <a:latin typeface="Abadi" panose="020B0604020104020204" pitchFamily="34" charset="0"/>
              </a:rPr>
              <a:t>Github</a:t>
            </a:r>
            <a:r>
              <a:rPr lang="en-US" sz="1800" b="0" i="0" u="none" strike="noStrike" baseline="0" dirty="0">
                <a:solidFill>
                  <a:srgbClr val="292929"/>
                </a:solidFill>
                <a:latin typeface="Abadi" panose="020B0604020104020204" pitchFamily="34" charset="0"/>
              </a:rPr>
              <a:t> link to the notebook is </a:t>
            </a:r>
          </a:p>
          <a:p>
            <a:pPr marL="0" indent="0">
              <a:buNone/>
            </a:pPr>
            <a:r>
              <a:rPr lang="en-US" sz="1800" b="0" i="0" u="none" strike="noStrike" baseline="0" dirty="0">
                <a:solidFill>
                  <a:srgbClr val="292929"/>
                </a:solidFill>
                <a:latin typeface="Abadi" panose="020B0604020104020204" pitchFamily="34" charset="0"/>
              </a:rPr>
              <a:t>https://github.com/himanshupathakk/IBM-Data-Science-Capstone/blob/e5bd460d1947cb46d5753278aa282e9ed762aa4e/Web%20scraping%20Falcon%209%20and%20Falcon%20Heavy%20Launches%20Records%20from%20Wikipedia%201st.ipynb</a:t>
            </a:r>
          </a:p>
          <a:p>
            <a:endParaRPr lang="en-US" sz="1800" b="0" i="0" u="none" strike="noStrike" baseline="0" dirty="0">
              <a:solidFill>
                <a:srgbClr val="292929"/>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a:extLst>
              <a:ext uri="{FF2B5EF4-FFF2-40B4-BE49-F238E27FC236}">
                <a16:creationId xmlns:a16="http://schemas.microsoft.com/office/drawing/2014/main" id="{5B89E0E8-2D01-1388-280F-EEA4F89A3434}"/>
              </a:ext>
            </a:extLst>
          </p:cNvPr>
          <p:cNvPicPr>
            <a:picLocks noChangeAspect="1"/>
          </p:cNvPicPr>
          <p:nvPr/>
        </p:nvPicPr>
        <p:blipFill>
          <a:blip r:embed="rId3"/>
          <a:stretch>
            <a:fillRect/>
          </a:stretch>
        </p:blipFill>
        <p:spPr>
          <a:xfrm>
            <a:off x="5848578" y="1538780"/>
            <a:ext cx="5522684" cy="498638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4634923"/>
          </a:xfrm>
          <a:prstGeom prst="rect">
            <a:avLst/>
          </a:prstGeom>
        </p:spPr>
        <p:txBody>
          <a:bodyPr lIns="91440" tIns="45720" rIns="91440" bIns="45720" anchor="t">
            <a:noAutofit/>
          </a:bodyPr>
          <a:lstStyle/>
          <a:p>
            <a:pPr>
              <a:lnSpc>
                <a:spcPct val="100000"/>
              </a:lnSpc>
              <a:spcBef>
                <a:spcPts val="1400"/>
              </a:spcBef>
            </a:pPr>
            <a:r>
              <a:rPr lang="en-US" sz="1800" dirty="0"/>
              <a:t>We utilized web scraping with </a:t>
            </a:r>
            <a:r>
              <a:rPr lang="en-US" sz="1800" dirty="0" err="1"/>
              <a:t>BeautifulSoup</a:t>
            </a:r>
            <a:r>
              <a:rPr lang="en-US" sz="1800" dirty="0"/>
              <a:t> to extract Falcon 9 launch records from a webpage.</a:t>
            </a:r>
          </a:p>
          <a:p>
            <a:pPr>
              <a:lnSpc>
                <a:spcPct val="100000"/>
              </a:lnSpc>
              <a:spcBef>
                <a:spcPts val="1400"/>
              </a:spcBef>
            </a:pPr>
            <a:r>
              <a:rPr lang="en-US" sz="1800" dirty="0"/>
              <a:t> Following this, we parsed the table and transformed it into a Pandas </a:t>
            </a:r>
            <a:r>
              <a:rPr lang="en-US" sz="1800" dirty="0" err="1"/>
              <a:t>dataframe</a:t>
            </a:r>
            <a:r>
              <a:rPr lang="en-US" sz="1800" dirty="0"/>
              <a:t>.</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a:t>
            </a:r>
          </a:p>
          <a:p>
            <a:pPr>
              <a:lnSpc>
                <a:spcPct val="100000"/>
              </a:lnSpc>
              <a:spcBef>
                <a:spcPts val="1400"/>
              </a:spcBef>
            </a:pPr>
            <a:r>
              <a:rPr lang="en-US" sz="1600" b="0" i="0" u="none" strike="noStrike" baseline="0" dirty="0">
                <a:solidFill>
                  <a:srgbClr val="292929"/>
                </a:solidFill>
                <a:latin typeface="Abadi" panose="020B0604020104020204" pitchFamily="34" charset="0"/>
              </a:rPr>
              <a:t>https://github.com/himanshupathakk/IBM-Data-Science-Capstone/blob/e5bd460d1947cb46d5753278aa282e9ed762aa4e/Web%20scraping%20Falcon%209%20and%20Falcon%20Heavy%20Launches%20Records%20from%20Wikipedia%201st.ipynb</a:t>
            </a:r>
          </a:p>
          <a:p>
            <a:pPr>
              <a:lnSpc>
                <a:spcPct val="100000"/>
              </a:lnSpc>
              <a:spcBef>
                <a:spcPts val="1400"/>
              </a:spcBef>
            </a:pPr>
            <a:endParaRPr lang="en-US" sz="1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web scraping here</a:t>
            </a:r>
            <a:endParaRPr lang="en-US" dirty="0">
              <a:cs typeface="Calibri"/>
            </a:endParaRPr>
          </a:p>
        </p:txBody>
      </p:sp>
      <p:pic>
        <p:nvPicPr>
          <p:cNvPr id="7" name="Picture 6">
            <a:extLst>
              <a:ext uri="{FF2B5EF4-FFF2-40B4-BE49-F238E27FC236}">
                <a16:creationId xmlns:a16="http://schemas.microsoft.com/office/drawing/2014/main" id="{964D4927-251A-D959-90DC-71251404A62B}"/>
              </a:ext>
            </a:extLst>
          </p:cNvPr>
          <p:cNvPicPr>
            <a:picLocks noChangeAspect="1"/>
          </p:cNvPicPr>
          <p:nvPr/>
        </p:nvPicPr>
        <p:blipFill>
          <a:blip r:embed="rId3"/>
          <a:stretch>
            <a:fillRect/>
          </a:stretch>
        </p:blipFill>
        <p:spPr>
          <a:xfrm>
            <a:off x="4851416" y="1639888"/>
            <a:ext cx="6728724" cy="4877870"/>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248</TotalTime>
  <Words>1998</Words>
  <Application>Microsoft Office PowerPoint</Application>
  <PresentationFormat>Widescreen</PresentationFormat>
  <Paragraphs>220</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Omprakash Pathak</cp:lastModifiedBy>
  <cp:revision>204</cp:revision>
  <dcterms:created xsi:type="dcterms:W3CDTF">2021-04-29T18:58:34Z</dcterms:created>
  <dcterms:modified xsi:type="dcterms:W3CDTF">2023-12-27T23:22:17Z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